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8"/>
            <a:ext cx="7197726" cy="3853208"/>
          </a:xfrm>
        </p:spPr>
        <p:txBody>
          <a:bodyPr>
            <a:noAutofit/>
          </a:bodyPr>
          <a:lstStyle/>
          <a:p>
            <a:r>
              <a:rPr lang="en-US" sz="8000" dirty="0" smtClean="0"/>
              <a:t>Ratios of Scale drawings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28405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Scale drawings</a:t>
            </a:r>
            <a:r>
              <a:rPr lang="en-US" sz="5400" dirty="0" smtClean="0"/>
              <a:t>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A scale drawing is a drawing that represents a real object. The scale of the drawing is the ratio of the size of the drawing to the actual size of the object. </a:t>
            </a:r>
            <a:endParaRPr lang="en-US" sz="4400" dirty="0" smtClean="0"/>
          </a:p>
          <a:p>
            <a:r>
              <a:rPr lang="en-US" sz="4400" dirty="0" smtClean="0"/>
              <a:t>Examples: blueprints </a:t>
            </a:r>
            <a:r>
              <a:rPr lang="en-US" sz="4400" dirty="0"/>
              <a:t>and maps.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3667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Scale factor</a:t>
            </a:r>
            <a:r>
              <a:rPr lang="en-US" sz="5400" dirty="0" smtClean="0"/>
              <a:t>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dirty="0"/>
              <a:t>The scale factor is the ratio of the new </a:t>
            </a:r>
            <a:r>
              <a:rPr lang="en-US" sz="4400" dirty="0" smtClean="0"/>
              <a:t>image size </a:t>
            </a:r>
            <a:r>
              <a:rPr lang="en-US" sz="4400" dirty="0"/>
              <a:t>to the corresponding old </a:t>
            </a:r>
            <a:r>
              <a:rPr lang="en-US" sz="4400" dirty="0" smtClean="0"/>
              <a:t>image size</a:t>
            </a:r>
            <a:r>
              <a:rPr lang="en-US" sz="4400" dirty="0"/>
              <a:t>. </a:t>
            </a:r>
            <a:endParaRPr lang="en-US" sz="4400" dirty="0" smtClean="0"/>
          </a:p>
          <a:p>
            <a:r>
              <a:rPr lang="en-US" sz="4400" dirty="0" smtClean="0"/>
              <a:t>Example: If </a:t>
            </a:r>
            <a:r>
              <a:rPr lang="en-US" sz="4400" dirty="0"/>
              <a:t>a model car has a scale factor of </a:t>
            </a:r>
            <a:r>
              <a:rPr lang="en-US" sz="4400" dirty="0" smtClean="0"/>
              <a:t>1/10 , </a:t>
            </a:r>
            <a:r>
              <a:rPr lang="en-US" sz="4400" dirty="0"/>
              <a:t>then a part that is </a:t>
            </a:r>
            <a:r>
              <a:rPr lang="en-US" sz="4400" dirty="0" smtClean="0"/>
              <a:t>1 cm </a:t>
            </a:r>
            <a:r>
              <a:rPr lang="en-US" sz="4400" dirty="0"/>
              <a:t>on the model would </a:t>
            </a:r>
            <a:r>
              <a:rPr lang="en-US" sz="4400" dirty="0" smtClean="0"/>
              <a:t>be 10 </a:t>
            </a:r>
            <a:r>
              <a:rPr lang="en-US" sz="4400" dirty="0"/>
              <a:t>cm on the real car.</a:t>
            </a:r>
          </a:p>
        </p:txBody>
      </p:sp>
    </p:spTree>
    <p:extLst>
      <p:ext uri="{BB962C8B-B14F-4D97-AF65-F5344CB8AC3E}">
        <p14:creationId xmlns:p14="http://schemas.microsoft.com/office/powerpoint/2010/main" val="260432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types of scale drawings</a:t>
            </a:r>
            <a:r>
              <a:rPr lang="en-US" sz="5400" dirty="0" smtClean="0"/>
              <a:t>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903" y="2142067"/>
            <a:ext cx="11445766" cy="4463685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spcAft>
                <a:spcPts val="0"/>
              </a:spcAft>
              <a:buBlip>
                <a:blip r:embed="rId2"/>
              </a:buBlip>
              <a:tabLst>
                <a:tab pos="1143000" algn="l"/>
              </a:tabLst>
            </a:pPr>
            <a:r>
              <a:rPr lang="en-US" sz="3900" b="1" u="sng" dirty="0">
                <a:latin typeface="Verdana" panose="020B0604030504040204" pitchFamily="34" charset="0"/>
                <a:ea typeface="Times New Roman" panose="02020603050405020304" pitchFamily="18" charset="0"/>
              </a:rPr>
              <a:t>Enlargement-</a:t>
            </a:r>
            <a:r>
              <a:rPr lang="en-US" sz="3900" dirty="0">
                <a:latin typeface="Verdana" panose="020B0604030504040204" pitchFamily="34" charset="0"/>
                <a:ea typeface="Times New Roman" panose="02020603050405020304" pitchFamily="18" charset="0"/>
              </a:rPr>
              <a:t> a </a:t>
            </a:r>
            <a:r>
              <a:rPr lang="en-US" sz="3900" dirty="0" smtClean="0">
                <a:latin typeface="Verdana" panose="020B0604030504040204" pitchFamily="34" charset="0"/>
                <a:ea typeface="Times New Roman" panose="02020603050405020304" pitchFamily="18" charset="0"/>
              </a:rPr>
              <a:t>drawing </a:t>
            </a:r>
            <a:r>
              <a:rPr lang="en-US" sz="3900" dirty="0">
                <a:latin typeface="Verdana" panose="020B0604030504040204" pitchFamily="34" charset="0"/>
                <a:ea typeface="Times New Roman" panose="02020603050405020304" pitchFamily="18" charset="0"/>
              </a:rPr>
              <a:t>with a scale factor greater than 1. The image is </a:t>
            </a:r>
            <a:r>
              <a:rPr lang="en-US" sz="39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Times New Roman" panose="02020603050405020304" pitchFamily="18" charset="0"/>
              </a:rPr>
              <a:t>larger</a:t>
            </a:r>
            <a:r>
              <a:rPr lang="en-US" sz="3900" dirty="0">
                <a:latin typeface="Verdana" panose="020B0604030504040204" pitchFamily="34" charset="0"/>
                <a:ea typeface="Times New Roman" panose="02020603050405020304" pitchFamily="18" charset="0"/>
              </a:rPr>
              <a:t> than the original figure.</a:t>
            </a:r>
            <a:endParaRPr lang="en-US" sz="3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3900" dirty="0">
                <a:latin typeface="Verdana" panose="020B0604030504040204" pitchFamily="34" charset="0"/>
                <a:ea typeface="Times New Roman" panose="02020603050405020304" pitchFamily="18" charset="0"/>
              </a:rPr>
              <a:t> </a:t>
            </a:r>
            <a:endParaRPr lang="en-US" sz="3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Blip>
                <a:blip r:embed="rId2"/>
              </a:buBlip>
              <a:tabLst>
                <a:tab pos="1143000" algn="l"/>
              </a:tabLst>
            </a:pPr>
            <a:r>
              <a:rPr lang="en-US" sz="3900" b="1" u="sng" dirty="0">
                <a:latin typeface="Verdana" panose="020B0604030504040204" pitchFamily="34" charset="0"/>
                <a:ea typeface="Times New Roman" panose="02020603050405020304" pitchFamily="18" charset="0"/>
              </a:rPr>
              <a:t>Reduction-</a:t>
            </a:r>
            <a:r>
              <a:rPr lang="en-US" sz="3900" dirty="0">
                <a:latin typeface="Verdana" panose="020B0604030504040204" pitchFamily="34" charset="0"/>
                <a:ea typeface="Times New Roman" panose="02020603050405020304" pitchFamily="18" charset="0"/>
              </a:rPr>
              <a:t> a </a:t>
            </a:r>
            <a:r>
              <a:rPr lang="en-US" sz="3900" dirty="0" smtClean="0">
                <a:latin typeface="Verdana" panose="020B0604030504040204" pitchFamily="34" charset="0"/>
                <a:ea typeface="Times New Roman" panose="02020603050405020304" pitchFamily="18" charset="0"/>
              </a:rPr>
              <a:t>drawing </a:t>
            </a:r>
            <a:r>
              <a:rPr lang="en-US" sz="3900" dirty="0">
                <a:latin typeface="Verdana" panose="020B0604030504040204" pitchFamily="34" charset="0"/>
                <a:ea typeface="Times New Roman" panose="02020603050405020304" pitchFamily="18" charset="0"/>
              </a:rPr>
              <a:t>with a scale factor less than 1. The image is </a:t>
            </a:r>
            <a:r>
              <a:rPr lang="en-US" sz="39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Times New Roman" panose="02020603050405020304" pitchFamily="18" charset="0"/>
              </a:rPr>
              <a:t>smaller</a:t>
            </a:r>
            <a:r>
              <a:rPr lang="en-US" sz="3900" dirty="0">
                <a:latin typeface="Verdana" panose="020B0604030504040204" pitchFamily="34" charset="0"/>
                <a:ea typeface="Times New Roman" panose="02020603050405020304" pitchFamily="18" charset="0"/>
              </a:rPr>
              <a:t> than the original figure.</a:t>
            </a:r>
            <a:endParaRPr lang="en-US" sz="3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3900" dirty="0">
                <a:latin typeface="Verdana" panose="020B0604030504040204" pitchFamily="34" charset="0"/>
                <a:ea typeface="Times New Roman" panose="02020603050405020304" pitchFamily="18" charset="0"/>
              </a:rPr>
              <a:t> </a:t>
            </a:r>
            <a:endParaRPr lang="en-US" sz="3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796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16</TotalTime>
  <Words>126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Verdana</vt:lpstr>
      <vt:lpstr>Celestial</vt:lpstr>
      <vt:lpstr>Ratios of Scale drawings</vt:lpstr>
      <vt:lpstr>Scale drawings:</vt:lpstr>
      <vt:lpstr>Scale factor:</vt:lpstr>
      <vt:lpstr>Two types of scale drawings: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Ratios of Scale drawings</dc:title>
  <dc:creator>Meghan Seitz</dc:creator>
  <cp:lastModifiedBy>Meghan Seitz</cp:lastModifiedBy>
  <cp:revision>2</cp:revision>
  <dcterms:created xsi:type="dcterms:W3CDTF">2014-11-24T20:47:39Z</dcterms:created>
  <dcterms:modified xsi:type="dcterms:W3CDTF">2014-11-24T21:03:48Z</dcterms:modified>
</cp:coreProperties>
</file>