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E29B-3DF3-4763-96F2-29618C9D8C8D}" type="datetimeFigureOut">
              <a:rPr lang="en-US" smtClean="0"/>
              <a:t>9/12/2014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32C9B-9331-43B2-9A98-B202D40A6E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E29B-3DF3-4763-96F2-29618C9D8C8D}" type="datetimeFigureOut">
              <a:rPr lang="en-US" smtClean="0"/>
              <a:t>9/12/2014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32C9B-9331-43B2-9A98-B202D40A6E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E29B-3DF3-4763-96F2-29618C9D8C8D}" type="datetimeFigureOut">
              <a:rPr lang="en-US" smtClean="0"/>
              <a:t>9/12/2014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32C9B-9331-43B2-9A98-B202D40A6E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E29B-3DF3-4763-96F2-29618C9D8C8D}" type="datetimeFigureOut">
              <a:rPr lang="en-US" smtClean="0"/>
              <a:t>9/12/2014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32C9B-9331-43B2-9A98-B202D40A6E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E29B-3DF3-4763-96F2-29618C9D8C8D}" type="datetimeFigureOut">
              <a:rPr lang="en-US" smtClean="0"/>
              <a:t>9/12/2014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32C9B-9331-43B2-9A98-B202D40A6E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E29B-3DF3-4763-96F2-29618C9D8C8D}" type="datetimeFigureOut">
              <a:rPr lang="en-US" smtClean="0"/>
              <a:t>9/12/2014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32C9B-9331-43B2-9A98-B202D40A6E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E29B-3DF3-4763-96F2-29618C9D8C8D}" type="datetimeFigureOut">
              <a:rPr lang="en-US" smtClean="0"/>
              <a:t>9/12/2014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32C9B-9331-43B2-9A98-B202D40A6E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E29B-3DF3-4763-96F2-29618C9D8C8D}" type="datetimeFigureOut">
              <a:rPr lang="en-US" smtClean="0"/>
              <a:t>9/12/2014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32C9B-9331-43B2-9A98-B202D40A6E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E29B-3DF3-4763-96F2-29618C9D8C8D}" type="datetimeFigureOut">
              <a:rPr lang="en-US" smtClean="0"/>
              <a:t>9/12/2014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32C9B-9331-43B2-9A98-B202D40A6E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E29B-3DF3-4763-96F2-29618C9D8C8D}" type="datetimeFigureOut">
              <a:rPr lang="en-US" smtClean="0"/>
              <a:t>9/12/2014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32C9B-9331-43B2-9A98-B202D40A6E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E29B-3DF3-4763-96F2-29618C9D8C8D}" type="datetimeFigureOut">
              <a:rPr lang="en-US" smtClean="0"/>
              <a:t>9/12/2014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32C9B-9331-43B2-9A98-B202D40A6EA7}" type="slidenum">
              <a:rPr lang="en-US" smtClean="0"/>
              <a:t>‹#›</a:t>
            </a:fld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6779E29B-3DF3-4763-96F2-29618C9D8C8D}" type="datetimeFigureOut">
              <a:rPr lang="en-US" smtClean="0"/>
              <a:t>9/12/2014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D732C9B-9331-43B2-9A98-B202D40A6EA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800" y="4038600"/>
            <a:ext cx="7117180" cy="1470025"/>
          </a:xfrm>
        </p:spPr>
        <p:txBody>
          <a:bodyPr/>
          <a:lstStyle/>
          <a:p>
            <a:pPr algn="ctr"/>
            <a:r>
              <a:rPr lang="en-US" sz="72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14: </a:t>
            </a:r>
            <a:r>
              <a:rPr lang="en-US" sz="72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Ratios, Rates &amp; Proportions</a:t>
            </a:r>
            <a:endParaRPr lang="en-US" sz="72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1436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4671" y="152400"/>
            <a:ext cx="7125113" cy="924475"/>
          </a:xfrm>
        </p:spPr>
        <p:txBody>
          <a:bodyPr/>
          <a:lstStyle/>
          <a:p>
            <a:pPr algn="ctr"/>
            <a:r>
              <a:rPr lang="en-US" sz="6000" dirty="0" smtClean="0">
                <a:solidFill>
                  <a:srgbClr val="7030A0"/>
                </a:solidFill>
              </a:rPr>
              <a:t>Ratios</a:t>
            </a:r>
            <a:endParaRPr lang="en-US" sz="6000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763000" cy="4593439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en-US" sz="3600" dirty="0" smtClean="0">
                <a:solidFill>
                  <a:schemeClr val="accent5">
                    <a:lumMod val="50000"/>
                  </a:schemeClr>
                </a:solidFill>
              </a:rPr>
              <a:t>A comparison of two numbers by division. There are 3 ways to write a ratio.</a:t>
            </a:r>
          </a:p>
          <a:p>
            <a:pPr>
              <a:buFont typeface="Wingdings" pitchFamily="2" charset="2"/>
              <a:buChar char="v"/>
            </a:pPr>
            <a:r>
              <a:rPr lang="en-US" sz="3600" dirty="0" smtClean="0"/>
              <a:t>Example: The ratio of smileys to squares: </a:t>
            </a:r>
          </a:p>
          <a:p>
            <a:pPr marL="0" indent="0">
              <a:buNone/>
            </a:pPr>
            <a:r>
              <a:rPr lang="en-US" sz="3600" dirty="0"/>
              <a:t> </a:t>
            </a:r>
            <a:r>
              <a:rPr lang="en-US" sz="3600" dirty="0" smtClean="0"/>
              <a:t>   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7 to 4</a:t>
            </a:r>
          </a:p>
          <a:p>
            <a:pPr marL="0" indent="0">
              <a:buNone/>
            </a:pP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    7:4 </a:t>
            </a:r>
          </a:p>
          <a:p>
            <a:pPr marL="0" indent="0">
              <a:buNone/>
            </a:pPr>
            <a:r>
              <a:rPr lang="en-US" sz="3600" dirty="0">
                <a:solidFill>
                  <a:schemeClr val="accent6">
                    <a:lumMod val="75000"/>
                  </a:schemeClr>
                </a:solidFill>
              </a:rPr>
              <a:t>	</a:t>
            </a:r>
            <a:r>
              <a:rPr lang="en-US" sz="3600" u="sng" dirty="0" smtClean="0">
                <a:solidFill>
                  <a:schemeClr val="accent6">
                    <a:lumMod val="75000"/>
                  </a:schemeClr>
                </a:solidFill>
              </a:rPr>
              <a:t>7</a:t>
            </a:r>
            <a:endParaRPr lang="en-US" sz="36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36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   4</a:t>
            </a:r>
            <a:endParaRPr lang="en-US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Smiley Face 3"/>
          <p:cNvSpPr/>
          <p:nvPr/>
        </p:nvSpPr>
        <p:spPr>
          <a:xfrm>
            <a:off x="2819400" y="3429000"/>
            <a:ext cx="381000" cy="304800"/>
          </a:xfrm>
          <a:prstGeom prst="smileyFace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miley Face 4"/>
          <p:cNvSpPr/>
          <p:nvPr/>
        </p:nvSpPr>
        <p:spPr>
          <a:xfrm>
            <a:off x="3505200" y="3429000"/>
            <a:ext cx="381000" cy="304800"/>
          </a:xfrm>
          <a:prstGeom prst="smileyFace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miley Face 5"/>
          <p:cNvSpPr/>
          <p:nvPr/>
        </p:nvSpPr>
        <p:spPr>
          <a:xfrm>
            <a:off x="4114800" y="3429000"/>
            <a:ext cx="381000" cy="304800"/>
          </a:xfrm>
          <a:prstGeom prst="smileyFace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miley Face 6"/>
          <p:cNvSpPr/>
          <p:nvPr/>
        </p:nvSpPr>
        <p:spPr>
          <a:xfrm>
            <a:off x="3200400" y="4038600"/>
            <a:ext cx="381000" cy="304800"/>
          </a:xfrm>
          <a:prstGeom prst="smileyFace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miley Face 7"/>
          <p:cNvSpPr/>
          <p:nvPr/>
        </p:nvSpPr>
        <p:spPr>
          <a:xfrm>
            <a:off x="4533900" y="4033482"/>
            <a:ext cx="381000" cy="304800"/>
          </a:xfrm>
          <a:prstGeom prst="smileyFace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miley Face 8"/>
          <p:cNvSpPr/>
          <p:nvPr/>
        </p:nvSpPr>
        <p:spPr>
          <a:xfrm>
            <a:off x="3870278" y="4033482"/>
            <a:ext cx="381000" cy="304800"/>
          </a:xfrm>
          <a:prstGeom prst="smileyFace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miley Face 9"/>
          <p:cNvSpPr/>
          <p:nvPr/>
        </p:nvSpPr>
        <p:spPr>
          <a:xfrm>
            <a:off x="4724400" y="3429000"/>
            <a:ext cx="381000" cy="304800"/>
          </a:xfrm>
          <a:prstGeom prst="smileyFace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638800" y="3429000"/>
            <a:ext cx="381000" cy="38100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400800" y="3429000"/>
            <a:ext cx="381000" cy="38100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72400" y="3429000"/>
            <a:ext cx="381000" cy="38100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113327" y="3429000"/>
            <a:ext cx="381000" cy="38100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060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6000" dirty="0" smtClean="0">
                <a:solidFill>
                  <a:schemeClr val="accent6">
                    <a:lumMod val="75000"/>
                  </a:schemeClr>
                </a:solidFill>
              </a:rPr>
              <a:t>Proportions</a:t>
            </a:r>
            <a:endParaRPr lang="en-US" sz="6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807361"/>
            <a:ext cx="8991600" cy="4898239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en-US" sz="3900" dirty="0" smtClean="0">
                <a:solidFill>
                  <a:schemeClr val="accent5">
                    <a:lumMod val="50000"/>
                  </a:schemeClr>
                </a:solidFill>
              </a:rPr>
              <a:t>Two equivalent ratios.</a:t>
            </a:r>
          </a:p>
          <a:p>
            <a:pPr>
              <a:buFont typeface="Wingdings" pitchFamily="2" charset="2"/>
              <a:buChar char="v"/>
            </a:pPr>
            <a:r>
              <a:rPr lang="en-US" sz="3900" dirty="0" smtClean="0">
                <a:solidFill>
                  <a:schemeClr val="tx1"/>
                </a:solidFill>
              </a:rPr>
              <a:t>Example: </a:t>
            </a:r>
            <a:r>
              <a:rPr lang="en-US" sz="3900" u="sng" dirty="0" smtClean="0">
                <a:solidFill>
                  <a:schemeClr val="tx1"/>
                </a:solidFill>
              </a:rPr>
              <a:t>2 </a:t>
            </a:r>
            <a:r>
              <a:rPr lang="en-US" sz="3900" dirty="0" smtClean="0">
                <a:solidFill>
                  <a:schemeClr val="tx1"/>
                </a:solidFill>
              </a:rPr>
              <a:t> = </a:t>
            </a:r>
            <a:r>
              <a:rPr lang="en-US" sz="3900" u="sng" dirty="0" smtClean="0">
                <a:solidFill>
                  <a:schemeClr val="tx1"/>
                </a:solidFill>
              </a:rPr>
              <a:t>8</a:t>
            </a:r>
            <a:endParaRPr lang="en-US" sz="39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3900" dirty="0">
                <a:solidFill>
                  <a:schemeClr val="tx1"/>
                </a:solidFill>
              </a:rPr>
              <a:t>	</a:t>
            </a:r>
            <a:r>
              <a:rPr lang="en-US" sz="3900" dirty="0" smtClean="0">
                <a:solidFill>
                  <a:schemeClr val="tx1"/>
                </a:solidFill>
              </a:rPr>
              <a:t>					</a:t>
            </a:r>
            <a:r>
              <a:rPr lang="en-US" sz="3900" dirty="0" smtClean="0">
                <a:solidFill>
                  <a:schemeClr val="tx1"/>
                </a:solidFill>
              </a:rPr>
              <a:t>4     </a:t>
            </a:r>
            <a:r>
              <a:rPr lang="en-US" sz="3900" dirty="0" smtClean="0">
                <a:solidFill>
                  <a:schemeClr val="tx1"/>
                </a:solidFill>
              </a:rPr>
              <a:t>16</a:t>
            </a:r>
          </a:p>
          <a:p>
            <a:pPr marL="0" indent="0">
              <a:buNone/>
            </a:pPr>
            <a:r>
              <a:rPr lang="en-US" sz="3900" dirty="0" smtClean="0">
                <a:solidFill>
                  <a:schemeClr val="tx1"/>
                </a:solidFill>
              </a:rPr>
              <a:t>To solve a proportion, cross multiply: </a:t>
            </a:r>
            <a:r>
              <a:rPr lang="en-US" sz="3900" u="sng" dirty="0" smtClean="0">
                <a:solidFill>
                  <a:schemeClr val="tx1"/>
                </a:solidFill>
              </a:rPr>
              <a:t>2 </a:t>
            </a:r>
            <a:r>
              <a:rPr lang="en-US" sz="3900" dirty="0" smtClean="0">
                <a:solidFill>
                  <a:schemeClr val="tx1"/>
                </a:solidFill>
              </a:rPr>
              <a:t> = </a:t>
            </a:r>
            <a:r>
              <a:rPr lang="en-US" sz="3900" u="sng" dirty="0" smtClean="0">
                <a:solidFill>
                  <a:schemeClr val="tx1"/>
                </a:solidFill>
              </a:rPr>
              <a:t>x </a:t>
            </a:r>
            <a:r>
              <a:rPr lang="en-US" sz="3900" dirty="0" smtClean="0">
                <a:solidFill>
                  <a:schemeClr val="tx1"/>
                </a:solidFill>
              </a:rPr>
              <a:t>     </a:t>
            </a:r>
            <a:r>
              <a:rPr lang="en-US" sz="3900" u="sng" dirty="0" smtClean="0">
                <a:solidFill>
                  <a:schemeClr val="tx1"/>
                </a:solidFill>
              </a:rPr>
              <a:t>48</a:t>
            </a:r>
            <a:r>
              <a:rPr lang="en-US" sz="3900" dirty="0" smtClean="0">
                <a:solidFill>
                  <a:schemeClr val="tx1"/>
                </a:solidFill>
              </a:rPr>
              <a:t> = </a:t>
            </a:r>
            <a:r>
              <a:rPr lang="en-US" sz="3900" u="sng" dirty="0" smtClean="0">
                <a:solidFill>
                  <a:schemeClr val="tx1"/>
                </a:solidFill>
              </a:rPr>
              <a:t>8x</a:t>
            </a:r>
            <a:endParaRPr lang="en-US" sz="39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3900" dirty="0" smtClean="0">
                <a:solidFill>
                  <a:schemeClr val="tx1"/>
                </a:solidFill>
              </a:rPr>
              <a:t>8     </a:t>
            </a:r>
            <a:r>
              <a:rPr lang="en-US" sz="3900" dirty="0" smtClean="0">
                <a:solidFill>
                  <a:schemeClr val="tx1"/>
                </a:solidFill>
              </a:rPr>
              <a:t>24      8      8     </a:t>
            </a:r>
            <a:r>
              <a:rPr lang="en-US" sz="3900" dirty="0" smtClean="0">
                <a:solidFill>
                  <a:schemeClr val="accent6">
                    <a:lumMod val="75000"/>
                  </a:schemeClr>
                </a:solidFill>
              </a:rPr>
              <a:t>x=6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sz="3600" dirty="0" smtClean="0"/>
          </a:p>
          <a:p>
            <a:pPr marL="0" indent="0">
              <a:buNone/>
            </a:pPr>
            <a:r>
              <a:rPr lang="en-US" sz="3600" dirty="0" smtClean="0"/>
              <a:t>				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549557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133600"/>
            <a:ext cx="9220200" cy="6477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3600" dirty="0" smtClean="0">
                <a:solidFill>
                  <a:schemeClr val="accent5">
                    <a:lumMod val="50000"/>
                  </a:schemeClr>
                </a:solidFill>
              </a:rPr>
              <a:t>A ratio that compares two quantities measured in different units.</a:t>
            </a:r>
          </a:p>
          <a:p>
            <a:pPr>
              <a:buFont typeface="Wingdings" pitchFamily="2" charset="2"/>
              <a:buChar char="v"/>
            </a:pPr>
            <a:r>
              <a:rPr lang="en-US" sz="3600" dirty="0" smtClean="0"/>
              <a:t>Example: 200 words/ minute</a:t>
            </a:r>
          </a:p>
          <a:p>
            <a:pPr marL="2743200" lvl="6" indent="0">
              <a:buNone/>
            </a:pPr>
            <a:r>
              <a:rPr lang="en-US" sz="3000" dirty="0" smtClean="0"/>
              <a:t> 1800 Miles in 30 hours</a:t>
            </a:r>
            <a:endParaRPr lang="en-US" sz="3000" dirty="0"/>
          </a:p>
          <a:p>
            <a:pPr>
              <a:buFont typeface="Wingdings" pitchFamily="2" charset="2"/>
              <a:buChar char="v"/>
            </a:pPr>
            <a:endParaRPr lang="en-US" sz="3600" dirty="0" smtClean="0"/>
          </a:p>
          <a:p>
            <a:pPr>
              <a:buFont typeface="Wingdings" pitchFamily="2" charset="2"/>
              <a:buChar char="v"/>
            </a:pPr>
            <a:endParaRPr lang="en-US" sz="3600" dirty="0"/>
          </a:p>
          <a:p>
            <a:pPr>
              <a:buFont typeface="Wingdings" pitchFamily="2" charset="2"/>
              <a:buChar char="v"/>
            </a:pPr>
            <a:endParaRPr lang="en-US" sz="3600" dirty="0" smtClean="0"/>
          </a:p>
          <a:p>
            <a:pPr>
              <a:buFont typeface="Wingdings" pitchFamily="2" charset="2"/>
              <a:buChar char="v"/>
            </a:pPr>
            <a:endParaRPr lang="en-US" sz="3600" dirty="0"/>
          </a:p>
        </p:txBody>
      </p:sp>
      <p:sp>
        <p:nvSpPr>
          <p:cNvPr id="2" name="TextBox 1"/>
          <p:cNvSpPr txBox="1"/>
          <p:nvPr/>
        </p:nvSpPr>
        <p:spPr>
          <a:xfrm>
            <a:off x="1115704" y="655514"/>
            <a:ext cx="6858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solidFill>
                  <a:srgbClr val="7030A0"/>
                </a:solidFill>
              </a:rPr>
              <a:t>Rate</a:t>
            </a:r>
            <a:endParaRPr lang="en-US" sz="60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0739071"/>
      </p:ext>
    </p:extLst>
  </p:cSld>
  <p:clrMapOvr>
    <a:masterClrMapping/>
  </p:clrMapOvr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TC102455596[[fn=Spring]]</Template>
  <TotalTime>51</TotalTime>
  <Words>75</Words>
  <Application>Microsoft Office PowerPoint</Application>
  <PresentationFormat>On-screen Show (4:3)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Courier New</vt:lpstr>
      <vt:lpstr>Trebuchet MS</vt:lpstr>
      <vt:lpstr>Verdana</vt:lpstr>
      <vt:lpstr>Wingdings</vt:lpstr>
      <vt:lpstr>Wingdings 2</vt:lpstr>
      <vt:lpstr>Spring</vt:lpstr>
      <vt:lpstr>Unit 14: Ratios, Rates &amp; Proportions</vt:lpstr>
      <vt:lpstr>Ratios</vt:lpstr>
      <vt:lpstr>Proportions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12: Patterns, Relations &amp; Functions</dc:title>
  <dc:creator>IT Operations</dc:creator>
  <cp:lastModifiedBy>Meghan Seitz</cp:lastModifiedBy>
  <cp:revision>11</cp:revision>
  <dcterms:created xsi:type="dcterms:W3CDTF">2012-04-30T13:14:21Z</dcterms:created>
  <dcterms:modified xsi:type="dcterms:W3CDTF">2014-09-12T15:23:22Z</dcterms:modified>
</cp:coreProperties>
</file>